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302" r:id="rId3"/>
    <p:sldId id="337" r:id="rId4"/>
    <p:sldId id="303" r:id="rId5"/>
    <p:sldId id="334" r:id="rId6"/>
    <p:sldId id="336" r:id="rId7"/>
    <p:sldId id="340" r:id="rId8"/>
    <p:sldId id="341" r:id="rId9"/>
    <p:sldId id="344" r:id="rId10"/>
    <p:sldId id="345" r:id="rId11"/>
    <p:sldId id="346" r:id="rId12"/>
    <p:sldId id="348" r:id="rId13"/>
    <p:sldId id="349" r:id="rId14"/>
    <p:sldId id="347" r:id="rId15"/>
    <p:sldId id="33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3331BB"/>
    <a:srgbClr val="183E69"/>
    <a:srgbClr val="BA5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1" autoAdjust="0"/>
    <p:restoredTop sz="94660"/>
  </p:normalViewPr>
  <p:slideViewPr>
    <p:cSldViewPr snapToGrid="0">
      <p:cViewPr varScale="1">
        <p:scale>
          <a:sx n="62" d="100"/>
          <a:sy n="62" d="100"/>
        </p:scale>
        <p:origin x="2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vi1\Desktop\IITB\CS726\Project\Results%20and%20Input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Comparison of performance of diff Methods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Mean-SSIM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6360000"/>
              </a:lightRig>
            </a:scene3d>
            <a:sp3d contourW="1000" prstMaterial="flat">
              <a:bevelT w="95250" h="101600"/>
              <a:contourClr>
                <a:scrgbClr r="0" g="0" b="0">
                  <a:satMod val="30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Sheet2!$B$4:$B$15</c:f>
              <c:strCache>
                <c:ptCount val="12"/>
                <c:pt idx="0">
                  <c:v>AutoEncoder+SGD+MAE</c:v>
                </c:pt>
                <c:pt idx="1">
                  <c:v>AutoEncoder+SGD+MSE</c:v>
                </c:pt>
                <c:pt idx="2">
                  <c:v>AutoEncoder+Adam+MAE</c:v>
                </c:pt>
                <c:pt idx="3">
                  <c:v>AutoEncoder+Adam+MSE</c:v>
                </c:pt>
                <c:pt idx="4">
                  <c:v>pconv+SGD+MAE</c:v>
                </c:pt>
                <c:pt idx="5">
                  <c:v>pconv+SGD+MSE</c:v>
                </c:pt>
                <c:pt idx="6">
                  <c:v>pconv+Adam+MAE</c:v>
                </c:pt>
                <c:pt idx="7">
                  <c:v>pconv+Adam+MSE</c:v>
                </c:pt>
                <c:pt idx="8">
                  <c:v>Wavemix+MAE</c:v>
                </c:pt>
                <c:pt idx="9">
                  <c:v>Wavemix+MSE</c:v>
                </c:pt>
                <c:pt idx="10">
                  <c:v>Wavemix+dice coeff</c:v>
                </c:pt>
                <c:pt idx="11">
                  <c:v>Wavemix+cross entropy</c:v>
                </c:pt>
              </c:strCache>
            </c:strRef>
          </c:cat>
          <c:val>
            <c:numRef>
              <c:f>Sheet2!$C$4:$C$15</c:f>
              <c:numCache>
                <c:formatCode>General</c:formatCode>
                <c:ptCount val="12"/>
                <c:pt idx="0">
                  <c:v>0.60580000000000001</c:v>
                </c:pt>
                <c:pt idx="1">
                  <c:v>0.48149999999999998</c:v>
                </c:pt>
                <c:pt idx="2">
                  <c:v>0.85329999999999995</c:v>
                </c:pt>
                <c:pt idx="3">
                  <c:v>0.84670000000000001</c:v>
                </c:pt>
                <c:pt idx="4">
                  <c:v>0.27210000000000001</c:v>
                </c:pt>
                <c:pt idx="5">
                  <c:v>0.2823</c:v>
                </c:pt>
                <c:pt idx="6">
                  <c:v>0.90580000000000005</c:v>
                </c:pt>
                <c:pt idx="7">
                  <c:v>0.91800000000000004</c:v>
                </c:pt>
                <c:pt idx="8">
                  <c:v>0.94769999999999999</c:v>
                </c:pt>
                <c:pt idx="9">
                  <c:v>0.94630000000000003</c:v>
                </c:pt>
                <c:pt idx="10">
                  <c:v>0.53295000000000003</c:v>
                </c:pt>
                <c:pt idx="1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58-4684-A2C0-81E487FB12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359630735"/>
        <c:axId val="359631151"/>
      </c:barChart>
      <c:catAx>
        <c:axId val="3596307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631151"/>
        <c:crosses val="autoZero"/>
        <c:auto val="1"/>
        <c:lblAlgn val="ctr"/>
        <c:lblOffset val="100"/>
        <c:noMultiLvlLbl val="0"/>
      </c:catAx>
      <c:valAx>
        <c:axId val="359631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Mean SSIM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630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4D4CFC9C-3F25-487D-8983-5F03D1151578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Problem </a:t>
          </a:r>
          <a:r>
            <a:rPr lang="en-IN" sz="1400" b="1" dirty="0" err="1">
              <a:latin typeface="Arial Black" panose="020B0A04020102020204" pitchFamily="34" charset="0"/>
            </a:rPr>
            <a:t>Statememt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EA07F8E7-0BE3-4C29-9028-B3301F8366BE}" type="parTrans" cxnId="{B4A9955D-2F66-4D40-BDD8-0230E84A9510}">
      <dgm:prSet/>
      <dgm:spPr/>
      <dgm:t>
        <a:bodyPr/>
        <a:lstStyle/>
        <a:p>
          <a:endParaRPr lang="en-IN" b="0"/>
        </a:p>
      </dgm:t>
    </dgm:pt>
    <dgm:pt modelId="{D296F458-9A89-4A87-BA3C-8D4E75A9F69D}" type="sibTrans" cxnId="{B4A9955D-2F66-4D40-BDD8-0230E84A9510}">
      <dgm:prSet/>
      <dgm:spPr/>
      <dgm:t>
        <a:bodyPr/>
        <a:lstStyle/>
        <a:p>
          <a:endParaRPr lang="en-IN" b="0"/>
        </a:p>
      </dgm:t>
    </dgm:pt>
    <dgm:pt modelId="{F9B673CD-5EE5-4848-8AC4-0D68955343E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Pconv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A84ED4BB-6687-4F05-936C-A5CC21F54B71}" type="pres">
      <dgm:prSet presAssocID="{4D4CFC9C-3F25-487D-8983-5F03D1151578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5EE6C27B-B567-4D1D-8C7B-258D783DBAC4}" type="pres">
      <dgm:prSet presAssocID="{D296F458-9A89-4A87-BA3C-8D4E75A9F69D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B4A9955D-2F66-4D40-BDD8-0230E84A9510}" srcId="{718528B3-E4A8-4357-8EE3-A5C2FFE1B2FA}" destId="{4D4CFC9C-3F25-487D-8983-5F03D1151578}" srcOrd="0" destOrd="0" parTransId="{EA07F8E7-0BE3-4C29-9028-B3301F8366BE}" sibTransId="{D296F458-9A89-4A87-BA3C-8D4E75A9F69D}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90AA3078-DEFB-4B3F-9053-A608EF8A1B50}" type="presOf" srcId="{4D4CFC9C-3F25-487D-8983-5F03D1151578}" destId="{A84ED4BB-6687-4F05-936C-A5CC21F54B71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FEEC40D9-2116-4F53-A146-29262550F0BF}" type="presParOf" srcId="{43326166-6215-4FF9-9B48-515A8122FE05}" destId="{A84ED4BB-6687-4F05-936C-A5CC21F54B71}" srcOrd="0" destOrd="0" presId="urn:microsoft.com/office/officeart/2005/8/layout/chevron1"/>
    <dgm:cxn modelId="{947E58DB-AC61-41B4-ABC3-4FD935EC3F7C}" type="presParOf" srcId="{43326166-6215-4FF9-9B48-515A8122FE05}" destId="{5EE6C27B-B567-4D1D-8C7B-258D783DBAC4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>
        <a:xfrm>
          <a:off x="7860165" y="311628"/>
          <a:ext cx="2362584" cy="872728"/>
        </a:xfrm>
        <a:prstGeom prst="chevron">
          <a:avLst/>
        </a:prstGeom>
      </dgm:spPr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>
        <a:xfrm>
          <a:off x="7860165" y="311628"/>
          <a:ext cx="2362584" cy="872728"/>
        </a:xfrm>
        <a:prstGeom prst="chevron">
          <a:avLst/>
        </a:prstGeom>
      </dgm:spPr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>
        <a:xfrm>
          <a:off x="7860165" y="311628"/>
          <a:ext cx="2362584" cy="872728"/>
        </a:xfrm>
        <a:prstGeom prst="chevron">
          <a:avLst/>
        </a:prstGeom>
      </dgm:spPr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</a:t>
          </a: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>
        <a:xfrm>
          <a:off x="7860165" y="311628"/>
          <a:ext cx="2362584" cy="872728"/>
        </a:xfrm>
        <a:prstGeom prst="chevron">
          <a:avLst/>
        </a:prstGeom>
      </dgm:spPr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10004567" y="311628"/>
          <a:ext cx="2181820" cy="872728"/>
        </a:xfrm>
        <a:prstGeom prst="chevron">
          <a:avLst/>
        </a:prstGeom>
      </dgm:spPr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4D4CFC9C-3F25-487D-8983-5F03D1151578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Problem Statement</a:t>
          </a:r>
        </a:p>
      </dgm:t>
    </dgm:pt>
    <dgm:pt modelId="{EA07F8E7-0BE3-4C29-9028-B3301F8366BE}" type="parTrans" cxnId="{B4A9955D-2F66-4D40-BDD8-0230E84A9510}">
      <dgm:prSet/>
      <dgm:spPr/>
      <dgm:t>
        <a:bodyPr/>
        <a:lstStyle/>
        <a:p>
          <a:endParaRPr lang="en-IN" b="0"/>
        </a:p>
      </dgm:t>
    </dgm:pt>
    <dgm:pt modelId="{D296F458-9A89-4A87-BA3C-8D4E75A9F69D}" type="sibTrans" cxnId="{B4A9955D-2F66-4D40-BDD8-0230E84A9510}">
      <dgm:prSet/>
      <dgm:spPr/>
      <dgm:t>
        <a:bodyPr/>
        <a:lstStyle/>
        <a:p>
          <a:endParaRPr lang="en-IN" b="0"/>
        </a:p>
      </dgm:t>
    </dgm:pt>
    <dgm:pt modelId="{F9B673CD-5EE5-4848-8AC4-0D68955343E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Pconv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A84ED4BB-6687-4F05-936C-A5CC21F54B71}" type="pres">
      <dgm:prSet presAssocID="{4D4CFC9C-3F25-487D-8983-5F03D1151578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5EE6C27B-B567-4D1D-8C7B-258D783DBAC4}" type="pres">
      <dgm:prSet presAssocID="{D296F458-9A89-4A87-BA3C-8D4E75A9F69D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B4A9955D-2F66-4D40-BDD8-0230E84A9510}" srcId="{718528B3-E4A8-4357-8EE3-A5C2FFE1B2FA}" destId="{4D4CFC9C-3F25-487D-8983-5F03D1151578}" srcOrd="0" destOrd="0" parTransId="{EA07F8E7-0BE3-4C29-9028-B3301F8366BE}" sibTransId="{D296F458-9A89-4A87-BA3C-8D4E75A9F69D}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90AA3078-DEFB-4B3F-9053-A608EF8A1B50}" type="presOf" srcId="{4D4CFC9C-3F25-487D-8983-5F03D1151578}" destId="{A84ED4BB-6687-4F05-936C-A5CC21F54B71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FEEC40D9-2116-4F53-A146-29262550F0BF}" type="presParOf" srcId="{43326166-6215-4FF9-9B48-515A8122FE05}" destId="{A84ED4BB-6687-4F05-936C-A5CC21F54B71}" srcOrd="0" destOrd="0" presId="urn:microsoft.com/office/officeart/2005/8/layout/chevron1"/>
    <dgm:cxn modelId="{947E58DB-AC61-41B4-ABC3-4FD935EC3F7C}" type="presParOf" srcId="{43326166-6215-4FF9-9B48-515A8122FE05}" destId="{5EE6C27B-B567-4D1D-8C7B-258D783DBAC4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Pconv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Pconv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Pconv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pPr algn="just"/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 err="1">
              <a:latin typeface="Arial Black" panose="020B0A04020102020204" pitchFamily="34" charset="0"/>
            </a:rPr>
            <a:t>Wavemix</a:t>
          </a:r>
          <a:endParaRPr lang="en-IN" sz="1400" b="1" dirty="0">
            <a:latin typeface="Arial Black" panose="020B0A04020102020204" pitchFamily="34" charset="0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/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8528B3-E4A8-4357-8EE3-A5C2FFE1B2FA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F9B673CD-5EE5-4848-8AC4-0D68955343E1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gm:t>
    </dgm:pt>
    <dgm:pt modelId="{6024994A-2908-4C68-83F6-C5A4653B3F3F}" type="parTrans" cxnId="{A6D6C01C-0B91-4FDF-970C-570D09AD3F28}">
      <dgm:prSet/>
      <dgm:spPr/>
      <dgm:t>
        <a:bodyPr/>
        <a:lstStyle/>
        <a:p>
          <a:endParaRPr lang="en-IN" b="0"/>
        </a:p>
      </dgm:t>
    </dgm:pt>
    <dgm:pt modelId="{1E65F8AB-0EE6-4B0F-8EFD-05627C40893B}" type="sibTrans" cxnId="{A6D6C01C-0B91-4FDF-970C-570D09AD3F28}">
      <dgm:prSet/>
      <dgm:spPr/>
      <dgm:t>
        <a:bodyPr/>
        <a:lstStyle/>
        <a:p>
          <a:endParaRPr lang="en-IN" b="0"/>
        </a:p>
      </dgm:t>
    </dgm:pt>
    <dgm:pt modelId="{7E1063C1-AAFA-4A8E-B1A7-E2FAAA2521C9}">
      <dgm:prSet phldrT="[Text]" custT="1"/>
      <dgm:spPr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60008" tIns="20003" rIns="20003" bIns="20003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824F7CA1-0A4E-4727-9BD8-6358654209FE}" type="parTrans" cxnId="{AA4A264A-8C6A-4807-AF70-2B987F2A77FA}">
      <dgm:prSet/>
      <dgm:spPr/>
      <dgm:t>
        <a:bodyPr/>
        <a:lstStyle/>
        <a:p>
          <a:endParaRPr lang="en-IN" b="0"/>
        </a:p>
      </dgm:t>
    </dgm:pt>
    <dgm:pt modelId="{5C0F30BE-A543-481B-A20D-36F6315D7D0D}" type="sibTrans" cxnId="{AA4A264A-8C6A-4807-AF70-2B987F2A77FA}">
      <dgm:prSet/>
      <dgm:spPr/>
      <dgm:t>
        <a:bodyPr/>
        <a:lstStyle/>
        <a:p>
          <a:endParaRPr lang="en-IN" b="0"/>
        </a:p>
      </dgm:t>
    </dgm:pt>
    <dgm:pt modelId="{81982198-AEF6-4A0B-A190-E72AC5E944F9}">
      <dgm:prSet phldrT="[Text]" custT="1"/>
      <dgm:spPr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10B75286-CAFA-4E66-AEA4-AC6E7B8D4A58}" type="parTrans" cxnId="{21B008DD-A90B-41F9-A827-F6F5F1364DC7}">
      <dgm:prSet/>
      <dgm:spPr/>
      <dgm:t>
        <a:bodyPr/>
        <a:lstStyle/>
        <a:p>
          <a:endParaRPr lang="en-IN" b="0"/>
        </a:p>
      </dgm:t>
    </dgm:pt>
    <dgm:pt modelId="{F26041B0-2161-472C-BF45-3EAB1364759C}" type="sibTrans" cxnId="{21B008DD-A90B-41F9-A827-F6F5F1364DC7}">
      <dgm:prSet/>
      <dgm:spPr/>
      <dgm:t>
        <a:bodyPr/>
        <a:lstStyle/>
        <a:p>
          <a:endParaRPr lang="en-IN" b="0"/>
        </a:p>
      </dgm:t>
    </dgm:pt>
    <dgm:pt modelId="{9E735F95-92F1-43D8-9966-B258C744AC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Deep image Prior</a:t>
          </a:r>
        </a:p>
      </dgm:t>
    </dgm:pt>
    <dgm:pt modelId="{E08C89C8-FDDA-41E8-97DF-87A2048AB2A9}" type="parTrans" cxnId="{A0521BA4-7926-4B1E-915D-2B9CABFA841C}">
      <dgm:prSet/>
      <dgm:spPr/>
      <dgm:t>
        <a:bodyPr/>
        <a:lstStyle/>
        <a:p>
          <a:endParaRPr lang="en-IN" b="0"/>
        </a:p>
      </dgm:t>
    </dgm:pt>
    <dgm:pt modelId="{35341FFE-0C12-44BD-8AA3-4F5734542ADD}" type="sibTrans" cxnId="{A0521BA4-7926-4B1E-915D-2B9CABFA841C}">
      <dgm:prSet/>
      <dgm:spPr/>
      <dgm:t>
        <a:bodyPr/>
        <a:lstStyle/>
        <a:p>
          <a:endParaRPr lang="en-IN" b="0"/>
        </a:p>
      </dgm:t>
    </dgm:pt>
    <dgm:pt modelId="{CB830790-284C-49B7-9581-E7A36AEA0321}">
      <dgm:prSet phldrT="[Text]" custT="1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dirty="0">
              <a:latin typeface="Arial Black" panose="020B0A04020102020204" pitchFamily="34" charset="0"/>
            </a:rPr>
            <a:t>Conclusion</a:t>
          </a:r>
        </a:p>
      </dgm:t>
    </dgm:pt>
    <dgm:pt modelId="{69234D60-E5FA-41EF-A0AE-CA931DA8C481}" type="parTrans" cxnId="{C8D8FF32-EFC1-4774-8233-3D2B04E24E73}">
      <dgm:prSet/>
      <dgm:spPr/>
      <dgm:t>
        <a:bodyPr/>
        <a:lstStyle/>
        <a:p>
          <a:endParaRPr lang="en-IN" b="0"/>
        </a:p>
      </dgm:t>
    </dgm:pt>
    <dgm:pt modelId="{CE165E62-500B-4885-B01C-181B210CE0C2}" type="sibTrans" cxnId="{C8D8FF32-EFC1-4774-8233-3D2B04E24E73}">
      <dgm:prSet/>
      <dgm:spPr/>
      <dgm:t>
        <a:bodyPr/>
        <a:lstStyle/>
        <a:p>
          <a:endParaRPr lang="en-IN" b="0"/>
        </a:p>
      </dgm:t>
    </dgm:pt>
    <dgm:pt modelId="{7B977834-072C-4836-A25F-D3C538CB6E92}">
      <dgm:prSet phldrT="[Text]"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Problem Statement</a:t>
          </a:r>
        </a:p>
      </dgm:t>
    </dgm:pt>
    <dgm:pt modelId="{42518CC4-0D63-4E55-827B-BF877781DDAA}" type="parTrans" cxnId="{6B334D06-5081-4667-BA2F-FDB17A362477}">
      <dgm:prSet/>
      <dgm:spPr/>
      <dgm:t>
        <a:bodyPr/>
        <a:lstStyle/>
        <a:p>
          <a:endParaRPr lang="en-IN"/>
        </a:p>
      </dgm:t>
    </dgm:pt>
    <dgm:pt modelId="{F36FD43B-92BC-4B1A-BDE9-518DAB94E746}" type="sibTrans" cxnId="{6B334D06-5081-4667-BA2F-FDB17A362477}">
      <dgm:prSet/>
      <dgm:spPr/>
      <dgm:t>
        <a:bodyPr/>
        <a:lstStyle/>
        <a:p>
          <a:endParaRPr lang="en-IN"/>
        </a:p>
      </dgm:t>
    </dgm:pt>
    <dgm:pt modelId="{43326166-6215-4FF9-9B48-515A8122FE05}" type="pres">
      <dgm:prSet presAssocID="{718528B3-E4A8-4357-8EE3-A5C2FFE1B2FA}" presName="Name0" presStyleCnt="0">
        <dgm:presLayoutVars>
          <dgm:dir/>
          <dgm:animLvl val="lvl"/>
          <dgm:resizeHandles val="exact"/>
        </dgm:presLayoutVars>
      </dgm:prSet>
      <dgm:spPr/>
    </dgm:pt>
    <dgm:pt modelId="{7B3D26D9-E6F4-4CF2-8CD8-F9A5C68F70DD}" type="pres">
      <dgm:prSet presAssocID="{7B977834-072C-4836-A25F-D3C538CB6E92}" presName="parTxOnly" presStyleLbl="node1" presStyleIdx="0" presStyleCnt="6" custLinFactNeighborX="-2573" custLinFactNeighborY="-3307">
        <dgm:presLayoutVars>
          <dgm:chMax val="0"/>
          <dgm:chPref val="0"/>
          <dgm:bulletEnabled val="1"/>
        </dgm:presLayoutVars>
      </dgm:prSet>
      <dgm:spPr/>
    </dgm:pt>
    <dgm:pt modelId="{1A9BBB80-C2F9-4EE3-9263-7F01CBFE970D}" type="pres">
      <dgm:prSet presAssocID="{F36FD43B-92BC-4B1A-BDE9-518DAB94E746}" presName="parTxOnlySpace" presStyleCnt="0"/>
      <dgm:spPr/>
    </dgm:pt>
    <dgm:pt modelId="{4983C009-18F4-403A-AE87-98A07D0A4E51}" type="pres">
      <dgm:prSet presAssocID="{F9B673CD-5EE5-4848-8AC4-0D68955343E1}" presName="parTxOnly" presStyleLbl="node1" presStyleIdx="1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1963636" y="304795"/>
          <a:ext cx="2181820" cy="872728"/>
        </a:xfrm>
        <a:prstGeom prst="chevron">
          <a:avLst/>
        </a:prstGeom>
      </dgm:spPr>
    </dgm:pt>
    <dgm:pt modelId="{C671AB31-2D4E-4BCB-ACC4-32BE4CFAF1EB}" type="pres">
      <dgm:prSet presAssocID="{1E65F8AB-0EE6-4B0F-8EFD-05627C40893B}" presName="parTxOnlySpace" presStyleCnt="0"/>
      <dgm:spPr/>
    </dgm:pt>
    <dgm:pt modelId="{786E3C4D-AB7B-4ACD-9D99-C63A94CD4520}" type="pres">
      <dgm:prSet presAssocID="{7E1063C1-AAFA-4A8E-B1A7-E2FAAA2521C9}" presName="parTxOnly" presStyleLbl="node1" presStyleIdx="2" presStyleCnt="6" custLinFactNeighborX="-2573" custLinFactNeighborY="-3307">
        <dgm:presLayoutVars>
          <dgm:chMax val="0"/>
          <dgm:chPref val="0"/>
          <dgm:bulletEnabled val="1"/>
        </dgm:presLayoutVars>
      </dgm:prSet>
      <dgm:spPr>
        <a:xfrm>
          <a:off x="3927274" y="304795"/>
          <a:ext cx="2181820" cy="872728"/>
        </a:xfrm>
        <a:prstGeom prst="chevron">
          <a:avLst/>
        </a:prstGeom>
      </dgm:spPr>
    </dgm:pt>
    <dgm:pt modelId="{F408AD1C-983B-4209-B44B-44C0D5D26FD7}" type="pres">
      <dgm:prSet presAssocID="{5C0F30BE-A543-481B-A20D-36F6315D7D0D}" presName="parTxOnlySpace" presStyleCnt="0"/>
      <dgm:spPr/>
    </dgm:pt>
    <dgm:pt modelId="{06A124EE-FB7D-4633-ACF8-860BBA47C8C3}" type="pres">
      <dgm:prSet presAssocID="{81982198-AEF6-4A0B-A190-E72AC5E944F9}" presName="parTxOnly" presStyleLbl="node1" presStyleIdx="3" presStyleCnt="6" custLinFactNeighborY="-2524">
        <dgm:presLayoutVars>
          <dgm:chMax val="0"/>
          <dgm:chPref val="0"/>
          <dgm:bulletEnabled val="1"/>
        </dgm:presLayoutVars>
      </dgm:prSet>
      <dgm:spPr>
        <a:xfrm>
          <a:off x="5896527" y="311628"/>
          <a:ext cx="2181820" cy="872728"/>
        </a:xfrm>
        <a:prstGeom prst="chevron">
          <a:avLst/>
        </a:prstGeom>
      </dgm:spPr>
    </dgm:pt>
    <dgm:pt modelId="{4FC7983F-486B-464C-9471-CF30BFEEFA4F}" type="pres">
      <dgm:prSet presAssocID="{F26041B0-2161-472C-BF45-3EAB1364759C}" presName="parTxOnlySpace" presStyleCnt="0"/>
      <dgm:spPr/>
    </dgm:pt>
    <dgm:pt modelId="{24234FCD-B37C-49E6-86EE-2F259A0FB7A4}" type="pres">
      <dgm:prSet presAssocID="{9E735F95-92F1-43D8-9966-B258C744AC21}" presName="parTxOnly" presStyleLbl="node1" presStyleIdx="4" presStyleCnt="6" custScaleX="108285" custLinFactNeighborY="-2524">
        <dgm:presLayoutVars>
          <dgm:chMax val="0"/>
          <dgm:chPref val="0"/>
          <dgm:bulletEnabled val="1"/>
        </dgm:presLayoutVars>
      </dgm:prSet>
      <dgm:spPr/>
    </dgm:pt>
    <dgm:pt modelId="{574D8088-53E7-4075-BA5A-53F45E54BF0D}" type="pres">
      <dgm:prSet presAssocID="{35341FFE-0C12-44BD-8AA3-4F5734542ADD}" presName="parTxOnlySpace" presStyleCnt="0"/>
      <dgm:spPr/>
    </dgm:pt>
    <dgm:pt modelId="{BA28AE7E-4A2E-490D-8437-847AB79BD83C}" type="pres">
      <dgm:prSet presAssocID="{CB830790-284C-49B7-9581-E7A36AEA0321}" presName="parTxOnly" presStyleLbl="node1" presStyleIdx="5" presStyleCnt="6" custLinFactNeighborY="-2524">
        <dgm:presLayoutVars>
          <dgm:chMax val="0"/>
          <dgm:chPref val="0"/>
          <dgm:bulletEnabled val="1"/>
        </dgm:presLayoutVars>
      </dgm:prSet>
      <dgm:spPr/>
    </dgm:pt>
  </dgm:ptLst>
  <dgm:cxnLst>
    <dgm:cxn modelId="{6B334D06-5081-4667-BA2F-FDB17A362477}" srcId="{718528B3-E4A8-4357-8EE3-A5C2FFE1B2FA}" destId="{7B977834-072C-4836-A25F-D3C538CB6E92}" srcOrd="0" destOrd="0" parTransId="{42518CC4-0D63-4E55-827B-BF877781DDAA}" sibTransId="{F36FD43B-92BC-4B1A-BDE9-518DAB94E746}"/>
    <dgm:cxn modelId="{A6D6C01C-0B91-4FDF-970C-570D09AD3F28}" srcId="{718528B3-E4A8-4357-8EE3-A5C2FFE1B2FA}" destId="{F9B673CD-5EE5-4848-8AC4-0D68955343E1}" srcOrd="1" destOrd="0" parTransId="{6024994A-2908-4C68-83F6-C5A4653B3F3F}" sibTransId="{1E65F8AB-0EE6-4B0F-8EFD-05627C40893B}"/>
    <dgm:cxn modelId="{C8D8FF32-EFC1-4774-8233-3D2B04E24E73}" srcId="{718528B3-E4A8-4357-8EE3-A5C2FFE1B2FA}" destId="{CB830790-284C-49B7-9581-E7A36AEA0321}" srcOrd="5" destOrd="0" parTransId="{69234D60-E5FA-41EF-A0AE-CA931DA8C481}" sibTransId="{CE165E62-500B-4885-B01C-181B210CE0C2}"/>
    <dgm:cxn modelId="{EC33E039-BB31-4585-877A-C60F6F9CBA26}" type="presOf" srcId="{718528B3-E4A8-4357-8EE3-A5C2FFE1B2FA}" destId="{43326166-6215-4FF9-9B48-515A8122FE05}" srcOrd="0" destOrd="0" presId="urn:microsoft.com/office/officeart/2005/8/layout/chevron1"/>
    <dgm:cxn modelId="{9A92C868-31E9-4058-A0ED-B5A9048680BF}" type="presOf" srcId="{7E1063C1-AAFA-4A8E-B1A7-E2FAAA2521C9}" destId="{786E3C4D-AB7B-4ACD-9D99-C63A94CD4520}" srcOrd="0" destOrd="0" presId="urn:microsoft.com/office/officeart/2005/8/layout/chevron1"/>
    <dgm:cxn modelId="{AA4A264A-8C6A-4807-AF70-2B987F2A77FA}" srcId="{718528B3-E4A8-4357-8EE3-A5C2FFE1B2FA}" destId="{7E1063C1-AAFA-4A8E-B1A7-E2FAAA2521C9}" srcOrd="2" destOrd="0" parTransId="{824F7CA1-0A4E-4727-9BD8-6358654209FE}" sibTransId="{5C0F30BE-A543-481B-A20D-36F6315D7D0D}"/>
    <dgm:cxn modelId="{DBE9964E-3729-495D-A21B-543849D728DA}" type="presOf" srcId="{81982198-AEF6-4A0B-A190-E72AC5E944F9}" destId="{06A124EE-FB7D-4633-ACF8-860BBA47C8C3}" srcOrd="0" destOrd="0" presId="urn:microsoft.com/office/officeart/2005/8/layout/chevron1"/>
    <dgm:cxn modelId="{A0521BA4-7926-4B1E-915D-2B9CABFA841C}" srcId="{718528B3-E4A8-4357-8EE3-A5C2FFE1B2FA}" destId="{9E735F95-92F1-43D8-9966-B258C744AC21}" srcOrd="4" destOrd="0" parTransId="{E08C89C8-FDDA-41E8-97DF-87A2048AB2A9}" sibTransId="{35341FFE-0C12-44BD-8AA3-4F5734542ADD}"/>
    <dgm:cxn modelId="{0FB260B0-60D1-4A2E-BC79-9DD05105365A}" type="presOf" srcId="{CB830790-284C-49B7-9581-E7A36AEA0321}" destId="{BA28AE7E-4A2E-490D-8437-847AB79BD83C}" srcOrd="0" destOrd="0" presId="urn:microsoft.com/office/officeart/2005/8/layout/chevron1"/>
    <dgm:cxn modelId="{D64261C0-C336-4063-9170-62DA824FF12C}" type="presOf" srcId="{9E735F95-92F1-43D8-9966-B258C744AC21}" destId="{24234FCD-B37C-49E6-86EE-2F259A0FB7A4}" srcOrd="0" destOrd="0" presId="urn:microsoft.com/office/officeart/2005/8/layout/chevron1"/>
    <dgm:cxn modelId="{CED6C7CD-5763-4705-9BAC-CAFD0882FCFE}" type="presOf" srcId="{7B977834-072C-4836-A25F-D3C538CB6E92}" destId="{7B3D26D9-E6F4-4CF2-8CD8-F9A5C68F70DD}" srcOrd="0" destOrd="0" presId="urn:microsoft.com/office/officeart/2005/8/layout/chevron1"/>
    <dgm:cxn modelId="{21B008DD-A90B-41F9-A827-F6F5F1364DC7}" srcId="{718528B3-E4A8-4357-8EE3-A5C2FFE1B2FA}" destId="{81982198-AEF6-4A0B-A190-E72AC5E944F9}" srcOrd="3" destOrd="0" parTransId="{10B75286-CAFA-4E66-AEA4-AC6E7B8D4A58}" sibTransId="{F26041B0-2161-472C-BF45-3EAB1364759C}"/>
    <dgm:cxn modelId="{B3A61BED-F84D-4B4D-80CD-B8D267097F64}" type="presOf" srcId="{F9B673CD-5EE5-4848-8AC4-0D68955343E1}" destId="{4983C009-18F4-403A-AE87-98A07D0A4E51}" srcOrd="0" destOrd="0" presId="urn:microsoft.com/office/officeart/2005/8/layout/chevron1"/>
    <dgm:cxn modelId="{CB1FCED3-F331-4FDB-BB2D-11CE9604E798}" type="presParOf" srcId="{43326166-6215-4FF9-9B48-515A8122FE05}" destId="{7B3D26D9-E6F4-4CF2-8CD8-F9A5C68F70DD}" srcOrd="0" destOrd="0" presId="urn:microsoft.com/office/officeart/2005/8/layout/chevron1"/>
    <dgm:cxn modelId="{F536EC53-9F4D-418B-9759-5E490AE83868}" type="presParOf" srcId="{43326166-6215-4FF9-9B48-515A8122FE05}" destId="{1A9BBB80-C2F9-4EE3-9263-7F01CBFE970D}" srcOrd="1" destOrd="0" presId="urn:microsoft.com/office/officeart/2005/8/layout/chevron1"/>
    <dgm:cxn modelId="{2BEF47B1-ECAC-4FAC-BBFC-B8FE80FA9E62}" type="presParOf" srcId="{43326166-6215-4FF9-9B48-515A8122FE05}" destId="{4983C009-18F4-403A-AE87-98A07D0A4E51}" srcOrd="2" destOrd="0" presId="urn:microsoft.com/office/officeart/2005/8/layout/chevron1"/>
    <dgm:cxn modelId="{0028420C-5846-48D8-85AC-C82E0479FC28}" type="presParOf" srcId="{43326166-6215-4FF9-9B48-515A8122FE05}" destId="{C671AB31-2D4E-4BCB-ACC4-32BE4CFAF1EB}" srcOrd="3" destOrd="0" presId="urn:microsoft.com/office/officeart/2005/8/layout/chevron1"/>
    <dgm:cxn modelId="{9DD8BF18-7AF7-4073-BF43-2067D34708C5}" type="presParOf" srcId="{43326166-6215-4FF9-9B48-515A8122FE05}" destId="{786E3C4D-AB7B-4ACD-9D99-C63A94CD4520}" srcOrd="4" destOrd="0" presId="urn:microsoft.com/office/officeart/2005/8/layout/chevron1"/>
    <dgm:cxn modelId="{EB4FD667-87B0-4F91-AF4E-F5C5F4476030}" type="presParOf" srcId="{43326166-6215-4FF9-9B48-515A8122FE05}" destId="{F408AD1C-983B-4209-B44B-44C0D5D26FD7}" srcOrd="5" destOrd="0" presId="urn:microsoft.com/office/officeart/2005/8/layout/chevron1"/>
    <dgm:cxn modelId="{D863D807-B06A-4F5D-AAFB-2438B14E7833}" type="presParOf" srcId="{43326166-6215-4FF9-9B48-515A8122FE05}" destId="{06A124EE-FB7D-4633-ACF8-860BBA47C8C3}" srcOrd="6" destOrd="0" presId="urn:microsoft.com/office/officeart/2005/8/layout/chevron1"/>
    <dgm:cxn modelId="{4FEF805B-DDDA-486D-950C-7F12B0E7540E}" type="presParOf" srcId="{43326166-6215-4FF9-9B48-515A8122FE05}" destId="{4FC7983F-486B-464C-9471-CF30BFEEFA4F}" srcOrd="7" destOrd="0" presId="urn:microsoft.com/office/officeart/2005/8/layout/chevron1"/>
    <dgm:cxn modelId="{A21C1EEC-F0F1-46AB-ABDD-9F1DCE052313}" type="presParOf" srcId="{43326166-6215-4FF9-9B48-515A8122FE05}" destId="{24234FCD-B37C-49E6-86EE-2F259A0FB7A4}" srcOrd="8" destOrd="0" presId="urn:microsoft.com/office/officeart/2005/8/layout/chevron1"/>
    <dgm:cxn modelId="{806A7036-5DC4-4481-9D93-0643D3E8CC90}" type="presParOf" srcId="{43326166-6215-4FF9-9B48-515A8122FE05}" destId="{574D8088-53E7-4075-BA5A-53F45E54BF0D}" srcOrd="9" destOrd="0" presId="urn:microsoft.com/office/officeart/2005/8/layout/chevron1"/>
    <dgm:cxn modelId="{8AEC6542-EF70-4634-A2DF-E47C2311E1A3}" type="presParOf" srcId="{43326166-6215-4FF9-9B48-515A8122FE05}" destId="{BA28AE7E-4A2E-490D-8437-847AB79BD83C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ED4BB-6687-4F05-936C-A5CC21F54B71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Problem </a:t>
          </a:r>
          <a:r>
            <a:rPr lang="en-IN" sz="1400" b="1" kern="1200" dirty="0" err="1">
              <a:latin typeface="Arial Black" panose="020B0A04020102020204" pitchFamily="34" charset="0"/>
            </a:rPr>
            <a:t>Statememt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Pconv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Deep</a:t>
          </a: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ED4BB-6687-4F05-936C-A5CC21F54B71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Pconv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Pconv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Pconv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Pconv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latin typeface="Arial Black" panose="020B0A04020102020204" pitchFamily="34" charset="0"/>
            </a:rPr>
            <a:t>Wavemix</a:t>
          </a:r>
          <a:endParaRPr lang="en-IN" sz="1400" b="1" kern="1200" dirty="0">
            <a:latin typeface="Arial Black" panose="020B0A04020102020204" pitchFamily="34" charset="0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D26D9-E6F4-4CF2-8CD8-F9A5C68F70DD}">
      <dsp:nvSpPr>
        <dsp:cNvPr id="0" name=""/>
        <dsp:cNvSpPr/>
      </dsp:nvSpPr>
      <dsp:spPr>
        <a:xfrm>
          <a:off x="0" y="304795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Problem Statement</a:t>
          </a:r>
        </a:p>
      </dsp:txBody>
      <dsp:txXfrm>
        <a:off x="436364" y="304795"/>
        <a:ext cx="1309092" cy="872728"/>
      </dsp:txXfrm>
    </dsp:sp>
    <dsp:sp modelId="{4983C009-18F4-403A-AE87-98A07D0A4E51}">
      <dsp:nvSpPr>
        <dsp:cNvPr id="0" name=""/>
        <dsp:cNvSpPr/>
      </dsp:nvSpPr>
      <dsp:spPr>
        <a:xfrm>
          <a:off x="1963636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Auto-Encoder</a:t>
          </a:r>
        </a:p>
      </dsp:txBody>
      <dsp:txXfrm>
        <a:off x="2400000" y="304795"/>
        <a:ext cx="1309092" cy="872728"/>
      </dsp:txXfrm>
    </dsp:sp>
    <dsp:sp modelId="{786E3C4D-AB7B-4ACD-9D99-C63A94CD4520}">
      <dsp:nvSpPr>
        <dsp:cNvPr id="0" name=""/>
        <dsp:cNvSpPr/>
      </dsp:nvSpPr>
      <dsp:spPr>
        <a:xfrm>
          <a:off x="3927274" y="304795"/>
          <a:ext cx="2181820" cy="872728"/>
        </a:xfrm>
        <a:prstGeom prst="chevron">
          <a:avLst/>
        </a:prstGeom>
        <a:gradFill flip="none" rotWithShape="1">
          <a:gsLst>
            <a:gs pos="0">
              <a:srgbClr val="4472C4">
                <a:lumMod val="40000"/>
                <a:lumOff val="60000"/>
              </a:srgbClr>
            </a:gs>
            <a:gs pos="35000">
              <a:srgbClr val="002060"/>
            </a:gs>
            <a:gs pos="100000">
              <a:srgbClr val="4472C4">
                <a:lumMod val="60000"/>
              </a:srgb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Pconv</a:t>
          </a:r>
          <a:endParaRPr lang="en-IN" sz="15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4363638" y="304795"/>
        <a:ext cx="1309092" cy="872728"/>
      </dsp:txXfrm>
    </dsp:sp>
    <dsp:sp modelId="{06A124EE-FB7D-4633-ACF8-860BBA47C8C3}">
      <dsp:nvSpPr>
        <dsp:cNvPr id="0" name=""/>
        <dsp:cNvSpPr/>
      </dsp:nvSpPr>
      <dsp:spPr>
        <a:xfrm>
          <a:off x="5896527" y="311628"/>
          <a:ext cx="2181820" cy="872728"/>
        </a:xfrm>
        <a:prstGeom prst="chevron">
          <a:avLst/>
        </a:prstGeom>
        <a:gradFill flip="none" rotWithShape="1">
          <a:gsLst>
            <a:gs pos="0">
              <a:srgbClr val="ED7D31">
                <a:lumMod val="67000"/>
              </a:srgbClr>
            </a:gs>
            <a:gs pos="48000">
              <a:srgbClr val="ED7D31">
                <a:lumMod val="97000"/>
                <a:lumOff val="3000"/>
              </a:srgbClr>
            </a:gs>
            <a:gs pos="100000">
              <a:srgbClr val="ED7D31">
                <a:lumMod val="60000"/>
                <a:lumOff val="40000"/>
              </a:srgbClr>
            </a:gs>
          </a:gsLst>
          <a:lin ang="162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rgbClr val="5B9BD5">
              <a:hueOff val="0"/>
              <a:satOff val="0"/>
              <a:lumOff val="0"/>
              <a:alphaOff val="0"/>
              <a:satMod val="30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rPr>
            <a:t>Wavemix</a:t>
          </a:r>
          <a:endParaRPr lang="en-IN" sz="1400" b="1" kern="1200" dirty="0">
            <a:solidFill>
              <a:srgbClr val="FFFFFF"/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6332891" y="311628"/>
        <a:ext cx="1309092" cy="872728"/>
      </dsp:txXfrm>
    </dsp:sp>
    <dsp:sp modelId="{24234FCD-B37C-49E6-86EE-2F259A0FB7A4}">
      <dsp:nvSpPr>
        <dsp:cNvPr id="0" name=""/>
        <dsp:cNvSpPr/>
      </dsp:nvSpPr>
      <dsp:spPr>
        <a:xfrm>
          <a:off x="7860165" y="311628"/>
          <a:ext cx="2362584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Deep image Prior</a:t>
          </a:r>
        </a:p>
      </dsp:txBody>
      <dsp:txXfrm>
        <a:off x="8296529" y="311628"/>
        <a:ext cx="1489856" cy="872728"/>
      </dsp:txXfrm>
    </dsp:sp>
    <dsp:sp modelId="{BA28AE7E-4A2E-490D-8437-847AB79BD83C}">
      <dsp:nvSpPr>
        <dsp:cNvPr id="0" name=""/>
        <dsp:cNvSpPr/>
      </dsp:nvSpPr>
      <dsp:spPr>
        <a:xfrm>
          <a:off x="10004567" y="311628"/>
          <a:ext cx="2181820" cy="872728"/>
        </a:xfrm>
        <a:prstGeom prst="chevron">
          <a:avLst/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5000">
              <a:srgbClr val="002060"/>
            </a:gs>
            <a:gs pos="100000">
              <a:schemeClr val="accent5">
                <a:lumMod val="60000"/>
              </a:schemeClr>
            </a:gs>
          </a:gsLst>
          <a:lin ang="5400000" scaled="1"/>
          <a:tileRect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Conclusion</a:t>
          </a:r>
        </a:p>
      </dsp:txBody>
      <dsp:txXfrm>
        <a:off x="10440931" y="311628"/>
        <a:ext cx="1309092" cy="872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3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273" y="1956753"/>
            <a:ext cx="5812155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272" y="-595947"/>
            <a:ext cx="581215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8C8C"/>
              </a:buClr>
              <a:buSzPts val="2400"/>
              <a:buNone/>
              <a:defRPr sz="2400">
                <a:solidFill>
                  <a:srgbClr val="8C8C8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2000"/>
              <a:buNone/>
              <a:defRPr sz="20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 sz="18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8C"/>
              </a:buClr>
              <a:buSzPts val="1600"/>
              <a:buNone/>
              <a:defRPr sz="16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40105" y="2505075"/>
            <a:ext cx="5157470" cy="36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480"/>
            <a:ext cx="5183505" cy="82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505" cy="36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505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40105" y="2057400"/>
            <a:ext cx="3931920" cy="38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505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40105" y="2057400"/>
            <a:ext cx="3931920" cy="38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173" y="-1256347"/>
            <a:ext cx="4351655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chart" Target="../charts/chart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hyperlink" Target="https://www.cs.toronto.edu/~kriz/cifar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6.xml"/><Relationship Id="rId7" Type="http://schemas.openxmlformats.org/officeDocument/2006/relationships/hyperlink" Target="http://www.indiaenvironmentportal.org.in/files/file/Air%20Quality%20Index.pdf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D4B802C-3A0F-4F64-1B43-54FA10B85C64}"/>
              </a:ext>
            </a:extLst>
          </p:cNvPr>
          <p:cNvSpPr txBox="1">
            <a:spLocks noChangeArrowheads="1"/>
            <a:extLst>
              <a:ext uri="smNativeData">
                <pr:smNativeData xmlns:pr="smNativeData" xmlns:p14="http://schemas.microsoft.com/office/powerpoint/2010/main" xmlns="" val="SMDATA_13_9LKwYBMAAAAlAAAAZAAAAA0AAAAAkAAAAEgAAACQAAAASAAAAAAAAAACAAAAAAAAAAEAAABQAAAAAAAAAAAA4D8AAAAAAADgPwAAAAAAAOA/AAAAAAAA4D8AAAAAAADgPwAAAAAAAOA/AAAAAAAA4D8AAAAAAADgPwAAAAAAAOA/AAAAAAAA4D8CAAAAjAAAAAEAAAAAAAAAACBgADVEWQAAAAAAAAAAAAAAAAAAAAAAAAAAAAAAAAAAAAAAZAAAAAEAAABAAAAAAAAAAGQAAAAOAQAAAAAAAAEAAAAyAAAASVp0AAAAAAAAAAAAAAAAAAAAAAAAAAAAAAAAAAAAAAAAAAAAAAAAAAAAAAAAAAAAAAAAAAAAAAAAAAAAFAAAADwAAAABAAAAAAAAAP///wAe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AAMAAAAEAAAAAAAAAAAAAAAAAAAAAAAAAAeAAAAaAAAAAAAAAAAAAAAAAAAAAAAAAAAAAAAECcAABAnAAAAAAAAAAAAAAAAAAAAAAAAAAAAAAAAAAAAAAAAAAAAABQAAAAAAAAAwMD/AAAAAABkAAAAMgAAAAAAAABkAAAAAAAAAH9/fwAKAAAAHwAAAFQAAAAAIGAANURZAEladAAAAAAAAAAAAAAAAAAAAAAAAAAAAAAAAAAAAAAA////AAAAAAIAAAACAAAAAMDA/wB/f38AAAAAAAAAAAAAAAAAAAAAAAAAAAAhAAAAGAAAABQAAADzAAAA2wIAALtJAAD8CAAAAAAAACYAAAAIAAAAASAAAP//wQc="/>
              </a:ext>
            </a:extLst>
          </p:cNvSpPr>
          <p:nvPr/>
        </p:nvSpPr>
        <p:spPr>
          <a:xfrm>
            <a:off x="164579" y="464185"/>
            <a:ext cx="11831320" cy="996315"/>
          </a:xfrm>
          <a:prstGeom prst="rect">
            <a:avLst/>
          </a:prstGeom>
          <a:solidFill>
            <a:srgbClr val="002060"/>
          </a:solidFill>
          <a:ln w="1905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  <p:txBody>
          <a:bodyPr spcFirstLastPara="1" vert="horz" wrap="square" lIns="91440" tIns="45720" rIns="91440" bIns="45720" numCol="1" spcCol="215900" anchor="b" anchorCtr="0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lang="en-us">
                <a:solidFill>
                  <a:srgbClr val="FFFFFF"/>
                </a:solidFill>
                <a:latin typeface="Calibri" pitchFamily="2" charset="0"/>
                <a:ea typeface="Calibri Light" pitchFamily="2" charset="0"/>
                <a:cs typeface="Calibri Light" pitchFamily="2" charset="0"/>
              </a:defRPr>
            </a:pPr>
            <a:r>
              <a:rPr lang="en-US" sz="4000" b="1">
                <a:solidFill>
                  <a:schemeClr val="bg1"/>
                </a:solidFill>
                <a:latin typeface="CMBX12"/>
                <a:ea typeface="Calibri Light" pitchFamily="2" charset="0"/>
                <a:cs typeface="Calibri Light" pitchFamily="2" charset="0"/>
              </a:rPr>
              <a:t>Image Inpainting using Deep Learning</a:t>
            </a:r>
            <a:r>
              <a:rPr lang="en-US" sz="11500">
                <a:solidFill>
                  <a:schemeClr val="bg1"/>
                </a:solidFill>
                <a:latin typeface="Calibri" pitchFamily="2" charset="0"/>
                <a:ea typeface="Calibri Light" pitchFamily="2" charset="0"/>
                <a:cs typeface="Calibri Light" pitchFamily="2" charset="0"/>
              </a:rPr>
              <a:t> </a:t>
            </a:r>
            <a:endParaRPr lang="en-us" sz="11500" dirty="0">
              <a:solidFill>
                <a:schemeClr val="bg1"/>
              </a:solidFill>
              <a:latin typeface="Calibri" pitchFamily="2" charset="0"/>
              <a:ea typeface="Calibri Light" pitchFamily="2" charset="0"/>
              <a:cs typeface="Calibri Light" pitchFamily="2" charset="0"/>
            </a:endParaRPr>
          </a:p>
        </p:txBody>
      </p:sp>
      <p:pic>
        <p:nvPicPr>
          <p:cNvPr id="13" name="Picture 12" descr="Image result for iit bombay symbol hd">
            <a:extLst>
              <a:ext uri="{FF2B5EF4-FFF2-40B4-BE49-F238E27FC236}">
                <a16:creationId xmlns:a16="http://schemas.microsoft.com/office/drawing/2014/main" id="{961E1A2D-DCE3-9F87-976A-9047C632E096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9LKwYB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W5vVBf///wEAAAAAAAAAAAAAAAAAAAAAAAAAAAAAAAAAAAAAAAAAAAAAAAJ/f38A5+bmA8zMzADAwP8Af39/AAAAAAAAAAAAAAAAAP///wAAAAAAIQAAABgAAAAUAAAA9B0AAHANAABBKwAAch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2184400"/>
            <a:ext cx="2162175" cy="2114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380256D1-E3BC-954C-4B32-4B1AAFE814CA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9LKwYBMAAAAlAAAAZAAAAA0AAAAAkAAAAEgAAACQAAAASAAAAAAAAAAAAAAAAAAAAAEAAABQAAAAAAAAAAAA4D8AAAAAAADgPwAAAAAAAOA/AAAAAAAA4D8AAAAAAADgPwAAAAAAAOA/AAAAAAAA4D8AAAAAAADgPwAAAAAAAOA/AAAAAAAA4D8CAAAAjAAAAAEAAAAAAAAAACBgADVEWQAAAAAAAAAAAAAAAAAAAAAAAAAAAAAAAAAAAAAAZAAAAAEAAABAAAAAAAAAAGQAAAAOAQAAAAAAAAEAAAAyAAAASVp0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GAANURZAEladAAAAAAAAAAAAAAAAAAAAAAAAAAAAAAAAAAAAAAAAAAAAH9/fwDn5uYDzMzMAMDA/wB/f38AAAAAAAAAAAAAAAAAAAAAAAAAAAAhAAAAGAAAABQAAABSNQAAqR4AALtJAACGJAAAEAAAACYAAAAIAAAA//////////8="/>
              </a:ext>
            </a:extLst>
          </p:cNvSpPr>
          <p:nvPr/>
        </p:nvSpPr>
        <p:spPr>
          <a:xfrm>
            <a:off x="8667750" y="4984115"/>
            <a:ext cx="3317875" cy="953135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en-us" sz="24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20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8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n-us"/>
            </a:pPr>
            <a:r>
              <a:rPr lang="en-us" sz="2800" b="1" dirty="0">
                <a:solidFill>
                  <a:schemeClr val="bg1"/>
                </a:solidFill>
              </a:rPr>
              <a:t>Course</a:t>
            </a:r>
          </a:p>
          <a:p>
            <a:pPr>
              <a:defRPr lang="en-us"/>
            </a:pPr>
            <a:r>
              <a:rPr lang="en-us" sz="2800" b="1" dirty="0">
                <a:solidFill>
                  <a:schemeClr val="bg1"/>
                </a:solidFill>
              </a:rPr>
              <a:t>CS726</a:t>
            </a:r>
          </a:p>
        </p:txBody>
      </p:sp>
      <p:sp>
        <p:nvSpPr>
          <p:cNvPr id="15" name="Rectangle1">
            <a:extLst>
              <a:ext uri="{FF2B5EF4-FFF2-40B4-BE49-F238E27FC236}">
                <a16:creationId xmlns:a16="http://schemas.microsoft.com/office/drawing/2014/main" id="{37890D26-96BA-07A1-7045-46575BECEBA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9LKwYBMAAAAlAAAAZAAAAA0AAAAAkAAAAEgAAACQAAAASAAAAAAAAAAAAAAAAAAAAAEAAABQAAAAAAAAAAAA4D8AAAAAAADgPwAAAAAAAOA/AAAAAAAA4D8AAAAAAADgPwAAAAAAAOA/AAAAAAAA4D8AAAAAAADgPwAAAAAAAOA/AAAAAAAA4D8CAAAAjAAAAAEAAAAAAAAAACBgA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IGAA////AQAAAAAAAAAAAAAAAAAAAAAAAAAAAAAAAAAAAAAAAAAAAAAAAH9/fwDn5uYDzMzMAMDA/wB/f38AAAAAAAAAAAAAAAAAAAAAAAAAAAAhAAAAGAAAABQAAADzAAAAqR4AAK4UAACGJAAAEAAAACYAAAAIAAAA//////////8="/>
              </a:ext>
            </a:extLst>
          </p:cNvSpPr>
          <p:nvPr/>
        </p:nvSpPr>
        <p:spPr>
          <a:xfrm>
            <a:off x="154305" y="4984115"/>
            <a:ext cx="3207385" cy="953135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en-us" sz="24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20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8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en-us" sz="1600" kern="1">
                <a:solidFill>
                  <a:schemeClr val="tx1"/>
                </a:solidFill>
                <a:latin typeface="Calibri Light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n-us"/>
            </a:pPr>
            <a:r>
              <a:rPr lang="en-us" sz="2800" b="1" dirty="0">
                <a:solidFill>
                  <a:schemeClr val="bg1"/>
                </a:solidFill>
              </a:rPr>
              <a:t>By</a:t>
            </a:r>
          </a:p>
          <a:p>
            <a:pPr>
              <a:defRPr lang="en-us"/>
            </a:pPr>
            <a:r>
              <a:rPr lang="en-us" sz="2800" b="1" dirty="0">
                <a:solidFill>
                  <a:schemeClr val="bg1"/>
                </a:solidFill>
              </a:rPr>
              <a:t>Kavitha Viswanathan</a:t>
            </a:r>
          </a:p>
        </p:txBody>
      </p:sp>
      <p:sp>
        <p:nvSpPr>
          <p:cNvPr id="16" name="SlideSubtitle1">
            <a:extLst>
              <a:ext uri="{FF2B5EF4-FFF2-40B4-BE49-F238E27FC236}">
                <a16:creationId xmlns:a16="http://schemas.microsoft.com/office/drawing/2014/main" id="{53AC4046-654B-161A-63F8-2721350CE313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9LKwYBMAAAAlAAAAZAAAAA0AAAAAkAAAAEgAAACQAAAASAAAAAAAAAAAAAAAAAAAAAEAAABQAAAAAAAAAAAA4D8AAAAAAADgPwAAAAAAAOA/AAAAAAAA4D8AAAAAAADgPwAAAAAAAOA/AAAAAAAA4D8AAAAAAADgPwAAAAAAAOA/AAAAAAAA4D8CAAAAjAAAAAEAAAADAAAAX22FADVEWQAAAAAAAAAAAAAAAAAAAAAAAAAAAAAAAAAAAAAAZAAAAAEAAABAAAAAAAAAAGQAAAAOAQAAAAAAAAEAAAAyAAAASVp0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REQAQMAAAAEAAAAAAAAAAAAAAAAAAAAAAAAAAeAAAAaAAAAAAAAAAAAAAAAAAAAAAAAAAAAAAAECcAABAnAAAAAAAAAAAAAAAAAAAAAAAAAAAAAAAAAAAAAAAAAAAAABQAAAAAAAAAwMD/AAAAAABkAAAAMgAAAAAAAABkAAAAAAAAAH9/fwAKAAAAHwAAAFQAAABfbYUANURZAEladAAAAAAAAAAAAAAAAAAAAAAAAAAAAAAAAAAAAAAAAAAAAn9/fwDn5uYDzMzMAMDA/wB/f38AAAAAAAAAAAAAAAAAAAAAAAAAAAAhAAAAGAAAABQAAAC0GwAAZRsAAEwuAACGJAAAEAAAACYAAAAIAAAA//////////8="/>
              </a:ext>
            </a:extLst>
          </p:cNvSpPr>
          <p:nvPr/>
        </p:nvSpPr>
        <p:spPr>
          <a:xfrm>
            <a:off x="4503420" y="4453255"/>
            <a:ext cx="3022600" cy="1483995"/>
          </a:xfrm>
          <a:prstGeom prst="rect">
            <a:avLst/>
          </a:prstGeom>
          <a:gradFill flip="none" rotWithShape="0">
            <a:gsLst>
              <a:gs pos="0">
                <a:srgbClr val="5F6D85"/>
              </a:gs>
              <a:gs pos="50000">
                <a:srgbClr val="495A74"/>
              </a:gs>
              <a:gs pos="100000">
                <a:srgbClr val="354459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90000"/>
              </a:lnSpc>
              <a:spcBef>
                <a:spcPts val="1000"/>
              </a:spcBef>
              <a:defRPr lang="en-us" sz="2400">
                <a:latin typeface="Calibri Light" pitchFamily="2" charset="0"/>
                <a:ea typeface="Calibri" pitchFamily="2" charset="0"/>
                <a:cs typeface="Calibri" pitchFamily="2" charset="0"/>
              </a:defRPr>
            </a:pPr>
            <a:r>
              <a:rPr lang="en-us" sz="2800" b="1" dirty="0">
                <a:solidFill>
                  <a:schemeClr val="bg1"/>
                </a:solidFill>
              </a:rPr>
              <a:t>End Sem Project Evaluation</a:t>
            </a:r>
            <a:br>
              <a:rPr dirty="0"/>
            </a:br>
            <a:br>
              <a:rPr dirty="0"/>
            </a:br>
            <a:r>
              <a:rPr lang="en-us" sz="2000" b="1" dirty="0">
                <a:solidFill>
                  <a:schemeClr val="bg1"/>
                </a:solidFill>
              </a:rPr>
              <a:t>(Roll Number:- 184070024)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/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98780B-F620-5F2D-D874-4DEE1B0EEEA8}"/>
              </a:ext>
            </a:extLst>
          </p:cNvPr>
          <p:cNvGrpSpPr/>
          <p:nvPr/>
        </p:nvGrpSpPr>
        <p:grpSpPr>
          <a:xfrm>
            <a:off x="1500028" y="1052442"/>
            <a:ext cx="8815226" cy="4825299"/>
            <a:chOff x="104416" y="0"/>
            <a:chExt cx="6120445" cy="38411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CDCA0B-5556-22EC-9710-181B3EE7B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17"/>
            <a:stretch/>
          </p:blipFill>
          <p:spPr bwMode="auto">
            <a:xfrm>
              <a:off x="3410311" y="0"/>
              <a:ext cx="1248957" cy="38258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4980BB-194B-CAFA-7D9F-C525036F1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17"/>
            <a:stretch/>
          </p:blipFill>
          <p:spPr bwMode="auto">
            <a:xfrm>
              <a:off x="104416" y="0"/>
              <a:ext cx="1251033" cy="38322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0D125E-6E40-3DB2-6B24-52BCCCF01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9732" b="25524"/>
            <a:stretch/>
          </p:blipFill>
          <p:spPr bwMode="auto">
            <a:xfrm>
              <a:off x="1785138" y="1"/>
              <a:ext cx="1247918" cy="38411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53FD0B-0EFD-B539-4E3B-0A496C5B9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17"/>
            <a:stretch/>
          </p:blipFill>
          <p:spPr bwMode="auto">
            <a:xfrm>
              <a:off x="4975904" y="0"/>
              <a:ext cx="1248957" cy="38258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sp>
        <p:nvSpPr>
          <p:cNvPr id="25" name="Text Box 2">
            <a:extLst>
              <a:ext uri="{FF2B5EF4-FFF2-40B4-BE49-F238E27FC236}">
                <a16:creationId xmlns:a16="http://schemas.microsoft.com/office/drawing/2014/main" id="{37B9CB37-60C4-6DCE-4ED9-32BADC690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220" y="5896968"/>
            <a:ext cx="9205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7. Results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Wavemix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with a. MAE  b. MSE, </a:t>
            </a:r>
            <a:r>
              <a:rPr lang="en-US" sz="1600" dirty="0" err="1"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adam</a:t>
            </a: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c. cross-entropy loss,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adam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d. dice loss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1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705349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Text Box 2">
            <a:extLst>
              <a:ext uri="{FF2B5EF4-FFF2-40B4-BE49-F238E27FC236}">
                <a16:creationId xmlns:a16="http://schemas.microsoft.com/office/drawing/2014/main" id="{37B9CB37-60C4-6DCE-4ED9-32BADC690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703" y="5355630"/>
            <a:ext cx="92056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8. </a:t>
            </a:r>
            <a:r>
              <a:rPr lang="en-US" sz="1800" dirty="0"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General Idea of Deep Image Prior</a:t>
            </a:r>
            <a:endParaRPr lang="en-IN" sz="1600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4F17D-FC80-7C9B-4ECE-852FA07324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" t="10004"/>
          <a:stretch/>
        </p:blipFill>
        <p:spPr bwMode="auto">
          <a:xfrm>
            <a:off x="2513150" y="2279731"/>
            <a:ext cx="7165700" cy="3075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148;p19">
            <a:extLst>
              <a:ext uri="{FF2B5EF4-FFF2-40B4-BE49-F238E27FC236}">
                <a16:creationId xmlns:a16="http://schemas.microsoft.com/office/drawing/2014/main" id="{E3FC778D-1EB7-2C16-3DF8-0BB0CDB68F93}"/>
              </a:ext>
            </a:extLst>
          </p:cNvPr>
          <p:cNvSpPr/>
          <p:nvPr/>
        </p:nvSpPr>
        <p:spPr>
          <a:xfrm>
            <a:off x="2549322" y="1055412"/>
            <a:ext cx="7046505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Deep</a:t>
            </a:r>
            <a:r>
              <a:rPr lang="en-US" sz="4400" b="1" dirty="0">
                <a:solidFill>
                  <a:srgbClr val="183E6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Image Prior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19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/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88298F-520E-CD86-336F-0E9F5124F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33" y="1503187"/>
            <a:ext cx="5459141" cy="19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8;p19">
            <a:extLst>
              <a:ext uri="{FF2B5EF4-FFF2-40B4-BE49-F238E27FC236}">
                <a16:creationId xmlns:a16="http://schemas.microsoft.com/office/drawing/2014/main" id="{C5F2B37E-FD08-4124-C9D9-58B90F6CD077}"/>
              </a:ext>
            </a:extLst>
          </p:cNvPr>
          <p:cNvSpPr/>
          <p:nvPr/>
        </p:nvSpPr>
        <p:spPr>
          <a:xfrm>
            <a:off x="1643866" y="973041"/>
            <a:ext cx="9205644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Results on Original Dataset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Calibri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CF93DA07-D9C4-9C30-537D-FBA36A9FF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020" y="3388162"/>
            <a:ext cx="76542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</a:t>
            </a: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9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: Input Image for Image Inpainting using Deep Image Prior (right most image)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5BC27E-E2BF-E892-F827-630A79854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31" y="3830766"/>
            <a:ext cx="2017395" cy="1979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5C5B3A-E32F-037F-19FC-8C8684F3F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68" y="3830766"/>
            <a:ext cx="2017395" cy="1979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51B850-8219-1D86-3F59-E2AA24C93D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05" y="3830766"/>
            <a:ext cx="2017395" cy="1979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D3E833-0791-361F-4E7E-E004EC4CB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42" y="3830766"/>
            <a:ext cx="2017395" cy="1979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6A2E6FCB-9A97-7CFF-C278-B360AD491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3731" y="5810696"/>
            <a:ext cx="83778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10. Results of Deep Image Prior on original dataset on 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,50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, 100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and 6000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iteration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46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/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48;p19">
            <a:extLst>
              <a:ext uri="{FF2B5EF4-FFF2-40B4-BE49-F238E27FC236}">
                <a16:creationId xmlns:a16="http://schemas.microsoft.com/office/drawing/2014/main" id="{C5F2B37E-FD08-4124-C9D9-58B90F6CD077}"/>
              </a:ext>
            </a:extLst>
          </p:cNvPr>
          <p:cNvSpPr/>
          <p:nvPr/>
        </p:nvSpPr>
        <p:spPr>
          <a:xfrm>
            <a:off x="-9144" y="968619"/>
            <a:ext cx="11938571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Results on CIFAR100 Dataset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Calibri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FA65C810-F4D2-31D5-2182-8679F81E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724" y="3647649"/>
            <a:ext cx="87741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11: CIFAR100 Input Image for Image Inpainting using Deep Image Prior and its architecture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8AE1EA-8DFA-1BAA-157E-3377748F8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129" y="1934208"/>
            <a:ext cx="3517452" cy="1672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17060-20E1-4C21-8740-B510305D4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81" y="1756883"/>
            <a:ext cx="3821646" cy="184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3134C-85FD-E2FD-5B61-A80D57A5E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56" y="4027298"/>
            <a:ext cx="168328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3386B7-C0FB-B4FB-96D3-411FC26ADA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99" y="4008037"/>
            <a:ext cx="168328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AA9B26-FA0D-44F3-CAB8-458E46171D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42" y="4008037"/>
            <a:ext cx="168328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3B314E-8994-3B65-2F28-C5D76DE122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985" y="4022463"/>
            <a:ext cx="168328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CC19B12F-8B49-C286-AED5-BFFFDD62D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563" y="5822463"/>
            <a:ext cx="80177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12. Results of Deep Image Prior on original dataset on 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,720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, 1520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and 2000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th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iteration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604525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326D535-1C46-BFAA-EE3D-43D49670C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175078"/>
              </p:ext>
            </p:extLst>
          </p:nvPr>
        </p:nvGraphicFramePr>
        <p:xfrm>
          <a:off x="400692" y="1859624"/>
          <a:ext cx="5243243" cy="4171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E94C3D6-2557-2958-42F6-7D12438D5F8F}"/>
              </a:ext>
            </a:extLst>
          </p:cNvPr>
          <p:cNvSpPr txBox="1"/>
          <p:nvPr/>
        </p:nvSpPr>
        <p:spPr>
          <a:xfrm>
            <a:off x="5794621" y="1890447"/>
            <a:ext cx="59966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Wavemix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architecture using MAE loss performed best with a mean batch SSIM of 0.9477 with just 50 epochs. </a:t>
            </a:r>
          </a:p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Deep image prior did not work well on small data size of CIFAR100 (32x32x3). However it works well on larger images. </a:t>
            </a:r>
            <a:endParaRPr lang="en-IN" sz="1600" dirty="0">
              <a:effectLst/>
              <a:latin typeface="Times New Roman" panose="02020603050405020304" pitchFamily="18" charset="0"/>
              <a:ea typeface="Century" panose="020406040505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IN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AdamW</a:t>
            </a:r>
            <a:r>
              <a:rPr lang="en-IN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better than SGD</a:t>
            </a:r>
          </a:p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MAE better than MSE.</a:t>
            </a:r>
            <a:endParaRPr lang="en-IN" sz="1600" dirty="0">
              <a:effectLst/>
              <a:latin typeface="Times New Roman" panose="02020603050405020304" pitchFamily="18" charset="0"/>
              <a:ea typeface="Century" panose="020406040505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Other losses such as dice loss or cross entropy do not work well for image inpainting. </a:t>
            </a:r>
          </a:p>
          <a:p>
            <a:pPr marL="342900" lvl="0" indent="-342900">
              <a:buSzPts val="1200"/>
              <a:buFont typeface="Times New Roman" panose="02020603050405020304" pitchFamily="18" charset="0"/>
              <a:buAutoNum type="arabi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Partial convolution method well and w</a:t>
            </a: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ith </a:t>
            </a:r>
            <a:r>
              <a:rPr lang="en-US" sz="1600" dirty="0" err="1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AdamW</a:t>
            </a: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shows improvement over </a:t>
            </a:r>
            <a:r>
              <a:rPr lang="en-US" sz="1600" dirty="0" err="1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method</a:t>
            </a:r>
          </a:p>
          <a:p>
            <a:pPr lvl="0">
              <a:buSzPts val="1200"/>
            </a:pPr>
            <a:endParaRPr lang="en-US" sz="1600" b="1" dirty="0">
              <a:effectLst/>
              <a:latin typeface="Times New Roman" panose="02020603050405020304" pitchFamily="18" charset="0"/>
              <a:ea typeface="Century" panose="02040604050505020304" pitchFamily="18" charset="0"/>
              <a:cs typeface="Times New Roman" panose="02020603050405020304" pitchFamily="18" charset="0"/>
            </a:endParaRPr>
          </a:p>
          <a:p>
            <a:pPr lvl="0">
              <a:buSzPts val="1200"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lvl="0" indent="-342900">
              <a:buSzPts val="1200"/>
              <a:buAutoNum type="alphaLcPeriod"/>
            </a:pPr>
            <a:r>
              <a:rPr lang="en-US" sz="1600" dirty="0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eep image prior - larger size </a:t>
            </a:r>
          </a:p>
          <a:p>
            <a:pPr marL="342900" lvl="0" indent="-342900">
              <a:buSzPts val="1200"/>
              <a:buAutoNum type="alphaLcPeriod"/>
            </a:pP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a combination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wavemix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in deep image prior can be tested. </a:t>
            </a:r>
          </a:p>
          <a:p>
            <a:pPr marL="342900" lvl="0" indent="-342900">
              <a:buSzPts val="1200"/>
              <a:buAutoNum type="alphaLcPeriod"/>
            </a:pPr>
            <a:r>
              <a:rPr lang="en-US" sz="1600" dirty="0" err="1"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avemix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Times New Roman" panose="02020603050405020304" pitchFamily="18" charset="0"/>
              </a:rPr>
              <a:t> looks promising for image based problems and can be tested on larger size images to compete with SOTA.</a:t>
            </a:r>
            <a:endParaRPr lang="en-IN" sz="1600" dirty="0">
              <a:effectLst/>
              <a:latin typeface="Times New Roman" panose="02020603050405020304" pitchFamily="18" charset="0"/>
              <a:ea typeface="Century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48;p19">
            <a:extLst>
              <a:ext uri="{FF2B5EF4-FFF2-40B4-BE49-F238E27FC236}">
                <a16:creationId xmlns:a16="http://schemas.microsoft.com/office/drawing/2014/main" id="{6000C953-70FA-D2B3-DA8E-CEB2B787A18E}"/>
              </a:ext>
            </a:extLst>
          </p:cNvPr>
          <p:cNvSpPr/>
          <p:nvPr/>
        </p:nvSpPr>
        <p:spPr>
          <a:xfrm>
            <a:off x="3031891" y="998878"/>
            <a:ext cx="5525460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Conclusion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11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8;p19">
            <a:extLst>
              <a:ext uri="{FF2B5EF4-FFF2-40B4-BE49-F238E27FC236}">
                <a16:creationId xmlns:a16="http://schemas.microsoft.com/office/drawing/2014/main" id="{5EDC1C80-D405-4C93-97A9-F005ADBF94AA}"/>
              </a:ext>
            </a:extLst>
          </p:cNvPr>
          <p:cNvSpPr/>
          <p:nvPr/>
        </p:nvSpPr>
        <p:spPr>
          <a:xfrm>
            <a:off x="984178" y="3081734"/>
            <a:ext cx="10223643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8800" b="1" dirty="0">
                <a:solidFill>
                  <a:srgbClr val="183E69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 b="1" i="0" u="none" strike="noStrike" cap="none" dirty="0">
              <a:solidFill>
                <a:srgbClr val="183E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19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A8E8D6-CA21-429F-927F-24951338A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253871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Google Shape;98;p14">
            <a:extLst>
              <a:ext uri="{FF2B5EF4-FFF2-40B4-BE49-F238E27FC236}">
                <a16:creationId xmlns:a16="http://schemas.microsoft.com/office/drawing/2014/main" id="{9B04D0F4-9CFC-4B8D-B753-A5C5B8EBF6D9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Picture 2" descr="Image Inpainting with Deep Learning | by Tarun Bonu | JamieAi | Medium">
            <a:extLst>
              <a:ext uri="{FF2B5EF4-FFF2-40B4-BE49-F238E27FC236}">
                <a16:creationId xmlns:a16="http://schemas.microsoft.com/office/drawing/2014/main" id="{D28E5882-03D8-A1DA-3847-A8E9B902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84" y="2692616"/>
            <a:ext cx="4574431" cy="3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7C237F-28EE-E953-B32D-74B1591ED033}"/>
              </a:ext>
            </a:extLst>
          </p:cNvPr>
          <p:cNvSpPr txBox="1"/>
          <p:nvPr/>
        </p:nvSpPr>
        <p:spPr>
          <a:xfrm>
            <a:off x="3098136" y="1241966"/>
            <a:ext cx="561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entury" panose="02040604050505020304" pitchFamily="18" charset="0"/>
              </a:rPr>
              <a:t>Image inpainting refers to recreation of a damaged image or alternatively can be extended to discard an unwanted part of an image</a:t>
            </a:r>
            <a:endParaRPr lang="en-IN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E660E7-2C77-0FE6-1B60-1F2181E0DE9C}"/>
              </a:ext>
            </a:extLst>
          </p:cNvPr>
          <p:cNvSpPr txBox="1"/>
          <p:nvPr/>
        </p:nvSpPr>
        <p:spPr>
          <a:xfrm>
            <a:off x="2433911" y="6386062"/>
            <a:ext cx="746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https://medium.com/jamieai/image-inpainting-with-deep-learning-dd8555e56a32</a:t>
            </a:r>
          </a:p>
        </p:txBody>
      </p:sp>
    </p:spTree>
    <p:extLst>
      <p:ext uri="{BB962C8B-B14F-4D97-AF65-F5344CB8AC3E}">
        <p14:creationId xmlns:p14="http://schemas.microsoft.com/office/powerpoint/2010/main" val="24457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A8E8D6-CA21-429F-927F-24951338A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051806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Google Shape;98;p14">
            <a:extLst>
              <a:ext uri="{FF2B5EF4-FFF2-40B4-BE49-F238E27FC236}">
                <a16:creationId xmlns:a16="http://schemas.microsoft.com/office/drawing/2014/main" id="{9B04D0F4-9CFC-4B8D-B753-A5C5B8EBF6D9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7C237F-28EE-E953-B32D-74B1591ED033}"/>
              </a:ext>
            </a:extLst>
          </p:cNvPr>
          <p:cNvSpPr txBox="1"/>
          <p:nvPr/>
        </p:nvSpPr>
        <p:spPr>
          <a:xfrm>
            <a:off x="3098136" y="1241966"/>
            <a:ext cx="561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entury" panose="02040604050505020304" pitchFamily="18" charset="0"/>
              </a:rPr>
              <a:t>Dataset Used- CIFAR100: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entury" panose="02040604050505020304" pitchFamily="18" charset="0"/>
                <a:hlinkClick r:id="rId7"/>
              </a:rPr>
              <a:t>Here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71118-CBC0-4B3B-230C-C8EF82468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31" y="1611298"/>
            <a:ext cx="6070600" cy="471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1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574459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20;p36">
            <a:extLst>
              <a:ext uri="{FF2B5EF4-FFF2-40B4-BE49-F238E27FC236}">
                <a16:creationId xmlns:a16="http://schemas.microsoft.com/office/drawing/2014/main" id="{F510FF81-08A9-4683-8915-3B6E4BEE74F2}"/>
              </a:ext>
            </a:extLst>
          </p:cNvPr>
          <p:cNvSpPr/>
          <p:nvPr/>
        </p:nvSpPr>
        <p:spPr>
          <a:xfrm>
            <a:off x="838199" y="6327150"/>
            <a:ext cx="1062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IN" sz="1200" dirty="0"/>
              <a:t>https://towardsdatascience.com/applied-deep-learning-part-3-autoencoders-1c083af4d798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79866-22E4-17B8-230D-6A601618D211}"/>
              </a:ext>
            </a:extLst>
          </p:cNvPr>
          <p:cNvGrpSpPr/>
          <p:nvPr/>
        </p:nvGrpSpPr>
        <p:grpSpPr>
          <a:xfrm>
            <a:off x="1940103" y="2777730"/>
            <a:ext cx="8311793" cy="2137024"/>
            <a:chOff x="0" y="0"/>
            <a:chExt cx="5632450" cy="12928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460A81-DF7D-5BC9-1EF9-F9129093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00" y="25400"/>
              <a:ext cx="5346700" cy="1267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37D0DD-D8D1-AA3C-8044-18270403D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8"/>
            <a:stretch/>
          </p:blipFill>
          <p:spPr bwMode="auto">
            <a:xfrm>
              <a:off x="0" y="38100"/>
              <a:ext cx="1104900" cy="10287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AB3071-AF73-0A07-C53F-FF5C31D46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250" y="0"/>
              <a:ext cx="1092200" cy="971550"/>
            </a:xfrm>
            <a:prstGeom prst="rect">
              <a:avLst/>
            </a:prstGeom>
          </p:spPr>
        </p:pic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DFB650E3-A9F1-ADB7-2CFA-F65BF3F25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755" y="5210426"/>
            <a:ext cx="343649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1: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AutoEncoder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for Image Inpainting</a:t>
            </a:r>
            <a:endParaRPr lang="en-IN" sz="2000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CEFA1-0338-956F-4E0F-4000B463ADB8}"/>
              </a:ext>
            </a:extLst>
          </p:cNvPr>
          <p:cNvSpPr/>
          <p:nvPr/>
        </p:nvSpPr>
        <p:spPr>
          <a:xfrm>
            <a:off x="3583417" y="1127047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AutoEncoder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32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91514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046DF2F-7E78-4522-5E53-D6F0283A5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40" y="1666104"/>
            <a:ext cx="7870777" cy="398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971F96A7-02A1-08D3-93D9-1634653DF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036" y="5581272"/>
            <a:ext cx="30543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2: Training Images for Image Inpainting</a:t>
            </a:r>
            <a:endParaRPr lang="en-IN" sz="200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2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814532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2F72AB-D8F9-E1E1-3C79-C1C6B5FC00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74"/>
          <a:stretch/>
        </p:blipFill>
        <p:spPr bwMode="auto">
          <a:xfrm>
            <a:off x="6049625" y="1153050"/>
            <a:ext cx="2200521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7E363-79C2-76A1-17C9-A7E0636C63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1" b="40226"/>
          <a:stretch/>
        </p:blipFill>
        <p:spPr bwMode="auto">
          <a:xfrm>
            <a:off x="1266972" y="1103660"/>
            <a:ext cx="2290164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F2D5A-260A-8A70-8B7E-346F4F1197E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925"/>
          <a:stretch/>
        </p:blipFill>
        <p:spPr bwMode="auto">
          <a:xfrm>
            <a:off x="3791698" y="1135168"/>
            <a:ext cx="2096917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EF074-CBD5-5F28-A1A6-3C03962FF73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586372" y="1153050"/>
            <a:ext cx="2016140" cy="47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A45228C6-2BB3-35EF-7034-DB04189D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617" y="5941050"/>
            <a:ext cx="7919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3. Results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AutoEncoder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with a.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MAE,sgd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b. MSE,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sgd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c. MAE,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adam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d.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MSE,</a:t>
            </a:r>
            <a:r>
              <a:rPr lang="en-US" sz="1600" dirty="0" err="1"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dam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070127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20;p36">
            <a:extLst>
              <a:ext uri="{FF2B5EF4-FFF2-40B4-BE49-F238E27FC236}">
                <a16:creationId xmlns:a16="http://schemas.microsoft.com/office/drawing/2014/main" id="{F510FF81-08A9-4683-8915-3B6E4BEE74F2}"/>
              </a:ext>
            </a:extLst>
          </p:cNvPr>
          <p:cNvSpPr/>
          <p:nvPr/>
        </p:nvSpPr>
        <p:spPr>
          <a:xfrm>
            <a:off x="838199" y="6327150"/>
            <a:ext cx="1062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https://wandb.ai/site/articles/introduction-to-image-inpainting-with-deep-learning</a:t>
            </a:r>
            <a:endParaRPr lang="en-US" sz="1200" dirty="0">
              <a:solidFill>
                <a:schemeClr val="dk1"/>
              </a:solidFill>
              <a:uFill>
                <a:noFill/>
              </a:uFill>
              <a:latin typeface="Calibri"/>
              <a:ea typeface="Calibri"/>
              <a:cs typeface="Calibri"/>
              <a:sym typeface="Calibri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3607BF-9747-87A7-A5A8-ACB32ED8BC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" y="2057458"/>
            <a:ext cx="5430803" cy="85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8E272E-5A12-D0D0-ACC7-47F1A7966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808" y="2111909"/>
            <a:ext cx="3456042" cy="79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F30EAE-780B-87AF-FC06-A02869196378}"/>
              </a:ext>
            </a:extLst>
          </p:cNvPr>
          <p:cNvSpPr/>
          <p:nvPr/>
        </p:nvSpPr>
        <p:spPr>
          <a:xfrm>
            <a:off x="2583145" y="1127047"/>
            <a:ext cx="6532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Partial Convolution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C0D598-33FB-FECE-4024-0D44CB150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840" y="2836648"/>
            <a:ext cx="6896046" cy="311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0" name="Text Box 2">
            <a:extLst>
              <a:ext uri="{FF2B5EF4-FFF2-40B4-BE49-F238E27FC236}">
                <a16:creationId xmlns:a16="http://schemas.microsoft.com/office/drawing/2014/main" id="{23F2D460-8E6F-44DE-FD4F-53FEDB99E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895" y="5938064"/>
            <a:ext cx="49964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4: Training Images for Image Inpainting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/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Text Box 2">
            <a:extLst>
              <a:ext uri="{FF2B5EF4-FFF2-40B4-BE49-F238E27FC236}">
                <a16:creationId xmlns:a16="http://schemas.microsoft.com/office/drawing/2014/main" id="{23F2D460-8E6F-44DE-FD4F-53FEDB99E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109" y="5952397"/>
            <a:ext cx="89898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5: Results of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Pconv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with a.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MAE,sgd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b. MSE,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sgd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c. MAE,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adam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d.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MSE,adam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1A1175-3AEE-E663-8FF1-2ECF93F317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999"/>
          <a:stretch/>
        </p:blipFill>
        <p:spPr bwMode="auto">
          <a:xfrm>
            <a:off x="1184965" y="1181426"/>
            <a:ext cx="9078917" cy="4756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59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BB4439-47F6-4C6D-9113-60A7A553D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63432"/>
              </p:ext>
            </p:extLst>
          </p:nvPr>
        </p:nvGraphicFramePr>
        <p:xfrm>
          <a:off x="1" y="-304799"/>
          <a:ext cx="12192000" cy="154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oogle Shape;98;p14">
            <a:extLst>
              <a:ext uri="{FF2B5EF4-FFF2-40B4-BE49-F238E27FC236}">
                <a16:creationId xmlns:a16="http://schemas.microsoft.com/office/drawing/2014/main" id="{BB274ECE-B25A-4C30-A794-31DE5D601903}"/>
              </a:ext>
            </a:extLst>
          </p:cNvPr>
          <p:cNvCxnSpPr/>
          <p:nvPr/>
        </p:nvCxnSpPr>
        <p:spPr>
          <a:xfrm>
            <a:off x="682625" y="6254750"/>
            <a:ext cx="107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38842B7-AAA6-4FFB-33DC-7EFB2ACF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670" y="1235243"/>
            <a:ext cx="3785345" cy="4929252"/>
          </a:xfrm>
          <a:prstGeom prst="rect">
            <a:avLst/>
          </a:prstGeom>
        </p:spPr>
      </p:pic>
      <p:sp>
        <p:nvSpPr>
          <p:cNvPr id="13" name="Google Shape;148;p19">
            <a:extLst>
              <a:ext uri="{FF2B5EF4-FFF2-40B4-BE49-F238E27FC236}">
                <a16:creationId xmlns:a16="http://schemas.microsoft.com/office/drawing/2014/main" id="{E03029A0-712D-4582-E9B7-C2BF4FFE74B7}"/>
              </a:ext>
            </a:extLst>
          </p:cNvPr>
          <p:cNvSpPr/>
          <p:nvPr/>
        </p:nvSpPr>
        <p:spPr>
          <a:xfrm>
            <a:off x="2634210" y="961831"/>
            <a:ext cx="5525460" cy="694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Calibri"/>
              </a:rPr>
              <a:t>Wavemix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72F8E-E84A-96C0-1634-9A831D6D60CF}"/>
              </a:ext>
            </a:extLst>
          </p:cNvPr>
          <p:cNvSpPr txBox="1"/>
          <p:nvPr/>
        </p:nvSpPr>
        <p:spPr>
          <a:xfrm>
            <a:off x="748296" y="4282158"/>
            <a:ext cx="6177516" cy="1455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114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2400" dirty="0">
                <a:solidFill>
                  <a:srgbClr val="3331BB"/>
                </a:solidFill>
                <a:latin typeface="Calibri"/>
                <a:ea typeface="Calibri"/>
                <a:cs typeface="Calibri"/>
                <a:sym typeface="Calibri"/>
              </a:rPr>
              <a:t>Resource Efficient</a:t>
            </a:r>
          </a:p>
          <a:p>
            <a:pPr marL="0" marR="0" lvl="0" indent="-114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2400" dirty="0">
                <a:solidFill>
                  <a:srgbClr val="3331BB"/>
                </a:solidFill>
                <a:latin typeface="Calibri"/>
                <a:cs typeface="Calibri"/>
                <a:sym typeface="Calibri"/>
              </a:rPr>
              <a:t>Low training parameters and high speed</a:t>
            </a:r>
            <a:endParaRPr lang="en-US" sz="2400" dirty="0">
              <a:solidFill>
                <a:srgbClr val="3331B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B6BED-2BF4-A17A-9886-5AC460943C21}"/>
              </a:ext>
            </a:extLst>
          </p:cNvPr>
          <p:cNvSpPr txBox="1"/>
          <p:nvPr/>
        </p:nvSpPr>
        <p:spPr>
          <a:xfrm>
            <a:off x="3003479" y="6328834"/>
            <a:ext cx="6185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Wavemix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resource-efficient token mixing for images- Pranav Jeevan, Amit Sethi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1F1E1-04AA-7403-7702-1965AC06D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2596721"/>
            <a:ext cx="7640214" cy="1358830"/>
          </a:xfrm>
          <a:prstGeom prst="rect">
            <a:avLst/>
          </a:prstGeom>
          <a:noFill/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2B0C4F58-98FE-6486-0BB4-51CE860B3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543" y="3969546"/>
            <a:ext cx="4500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Fig 6.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WaveMix</a:t>
            </a:r>
            <a:r>
              <a:rPr lang="en-US" sz="1600" dirty="0">
                <a:effectLst/>
                <a:latin typeface="Times New Roman" panose="02020603050405020304" pitchFamily="18" charset="0"/>
                <a:ea typeface="Century" panose="02040604050505020304" pitchFamily="18" charset="0"/>
                <a:cs typeface="Century" panose="02040604050505020304" pitchFamily="18" charset="0"/>
              </a:rPr>
              <a:t> Architecture for image inpainting</a:t>
            </a:r>
            <a:endParaRPr lang="en-IN" dirty="0">
              <a:effectLst/>
              <a:latin typeface="Century" panose="02040604050505020304" pitchFamily="18" charset="0"/>
              <a:ea typeface="Century" panose="02040604050505020304" pitchFamily="18" charset="0"/>
              <a:cs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8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12210</TotalTime>
  <Words>555</Words>
  <Application>Microsoft Office PowerPoint</Application>
  <PresentationFormat>Widescreen</PresentationFormat>
  <Paragraphs>127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Century</vt:lpstr>
      <vt:lpstr>CMBX12</vt:lpstr>
      <vt:lpstr>Noto Sans Symbols</vt:lpstr>
      <vt:lpstr>Times New Roman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Resolution Techniques using Deep Learning</dc:title>
  <dc:creator>kavi1</dc:creator>
  <cp:lastModifiedBy>kavi1388@gmail.com</cp:lastModifiedBy>
  <cp:revision>18</cp:revision>
  <dcterms:modified xsi:type="dcterms:W3CDTF">2022-05-07T05:45:22Z</dcterms:modified>
</cp:coreProperties>
</file>